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34"/>
  </p:notesMasterIdLst>
  <p:sldIdLst>
    <p:sldId id="257" r:id="rId3"/>
    <p:sldId id="290" r:id="rId4"/>
    <p:sldId id="261" r:id="rId5"/>
    <p:sldId id="262" r:id="rId6"/>
    <p:sldId id="256" r:id="rId7"/>
    <p:sldId id="263" r:id="rId8"/>
    <p:sldId id="275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58" r:id="rId21"/>
    <p:sldId id="259" r:id="rId22"/>
    <p:sldId id="276" r:id="rId23"/>
    <p:sldId id="291" r:id="rId24"/>
    <p:sldId id="292" r:id="rId25"/>
    <p:sldId id="295" r:id="rId26"/>
    <p:sldId id="296" r:id="rId27"/>
    <p:sldId id="297" r:id="rId28"/>
    <p:sldId id="298" r:id="rId29"/>
    <p:sldId id="277" r:id="rId30"/>
    <p:sldId id="294" r:id="rId31"/>
    <p:sldId id="289" r:id="rId32"/>
    <p:sldId id="299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8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67" autoAdjust="0"/>
  </p:normalViewPr>
  <p:slideViewPr>
    <p:cSldViewPr snapToGrid="0">
      <p:cViewPr>
        <p:scale>
          <a:sx n="100" d="100"/>
          <a:sy n="100" d="100"/>
        </p:scale>
        <p:origin x="-8" y="-3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8EFF1-7CFD-4884-8BDC-DF4E20AD1F53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7426F-5874-4C66-9860-310DD47ED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2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ascii.c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7426F-5874-4C66-9860-310DD47ED3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40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sum.c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7426F-5874-4C66-9860-310DD47ED3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16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07951" y="2912817"/>
            <a:ext cx="8392000" cy="13814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076733" y="4428584"/>
            <a:ext cx="60384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B9602-5804-74ED-7787-8A8968591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0951" y="1660251"/>
            <a:ext cx="7366000" cy="1185333"/>
          </a:xfrm>
        </p:spPr>
        <p:txBody>
          <a:bodyPr/>
          <a:lstStyle>
            <a:lvl1pPr marL="186262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Google Shape;427;p63">
            <a:extLst>
              <a:ext uri="{FF2B5EF4-FFF2-40B4-BE49-F238E27FC236}">
                <a16:creationId xmlns:a16="http://schemas.microsoft.com/office/drawing/2014/main" id="{8E9C94E2-0C95-0FD5-9645-725C3C44EDC5}"/>
              </a:ext>
            </a:extLst>
          </p:cNvPr>
          <p:cNvCxnSpPr/>
          <p:nvPr/>
        </p:nvCxnSpPr>
        <p:spPr>
          <a:xfrm>
            <a:off x="5420133" y="4206811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61772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4721793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E5B6C724-5B24-F31B-03BE-9573FC74A862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6391874" y="1583600"/>
            <a:ext cx="4840127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0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676533" y="532800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6" name="Google Shape;116;p2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" name="Google Shape;479;p67">
            <a:extLst>
              <a:ext uri="{FF2B5EF4-FFF2-40B4-BE49-F238E27FC236}">
                <a16:creationId xmlns:a16="http://schemas.microsoft.com/office/drawing/2014/main" id="{70B39B3E-175D-BF10-08CB-BC84C1CE6C9B}"/>
              </a:ext>
            </a:extLst>
          </p:cNvPr>
          <p:cNvSpPr/>
          <p:nvPr/>
        </p:nvSpPr>
        <p:spPr>
          <a:xfrm>
            <a:off x="5250028" y="1168563"/>
            <a:ext cx="5581432" cy="468847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4" name="Google Shape;482;p67">
            <a:extLst>
              <a:ext uri="{FF2B5EF4-FFF2-40B4-BE49-F238E27FC236}">
                <a16:creationId xmlns:a16="http://schemas.microsoft.com/office/drawing/2014/main" id="{026AE7B9-E3AC-691B-920B-39C067D6FD83}"/>
              </a:ext>
            </a:extLst>
          </p:cNvPr>
          <p:cNvCxnSpPr/>
          <p:nvPr/>
        </p:nvCxnSpPr>
        <p:spPr>
          <a:xfrm>
            <a:off x="1443500" y="2397835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BECBA50-DEEE-ABFF-6FC7-E9A3CBAAA6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0951" y="1287956"/>
            <a:ext cx="5196416" cy="4464049"/>
          </a:xfrm>
        </p:spPr>
        <p:txBody>
          <a:bodyPr/>
          <a:lstStyle>
            <a:lvl1pPr marL="186262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1C8F791-7DEC-7F60-0ED9-CD34572971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6351" y="2495551"/>
            <a:ext cx="3805767" cy="3344333"/>
          </a:xfrm>
        </p:spPr>
        <p:txBody>
          <a:bodyPr/>
          <a:lstStyle>
            <a:lvl1pPr marL="186262" indent="0">
              <a:buNone/>
              <a:defRPr/>
            </a:lvl1pPr>
          </a:lstStyle>
          <a:p>
            <a:pPr lvl="0"/>
            <a:r>
              <a:rPr lang="en-US" dirty="0"/>
              <a:t>Slide content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31348CF4-3AC7-B712-F34A-9CA03D8C672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008FB-C932-23F8-DB1D-241D4FB267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2321" y="1492673"/>
            <a:ext cx="3933825" cy="807447"/>
          </a:xfrm>
        </p:spPr>
        <p:txBody>
          <a:bodyPr/>
          <a:lstStyle>
            <a:lvl1pPr marL="139700" indent="0">
              <a:buNone/>
              <a:defRPr sz="500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sz="5000" dirty="0">
                <a:latin typeface="Cormorant Garamond Medium" pitchFamily="2" charset="0"/>
                <a:ea typeface="Cormorant Garamond Medium" pitchFamily="2" charset="0"/>
              </a:rPr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7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6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2939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3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/>
          </p:nvPr>
        </p:nvSpPr>
        <p:spPr>
          <a:xfrm>
            <a:off x="2477503" y="2243800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477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8181500" y="2243800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8181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/>
          </p:nvPr>
        </p:nvSpPr>
        <p:spPr>
          <a:xfrm>
            <a:off x="2477503" y="4295767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2477503" y="4976199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/>
          </p:nvPr>
        </p:nvSpPr>
        <p:spPr>
          <a:xfrm>
            <a:off x="8181500" y="4295767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8181503" y="4976196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1461136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61136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7165103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7165103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982925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4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8" name="Google Shape;308;p40"/>
          <p:cNvSpPr txBox="1">
            <a:spLocks noGrp="1"/>
          </p:cNvSpPr>
          <p:nvPr>
            <p:ph type="title" idx="2"/>
          </p:nvPr>
        </p:nvSpPr>
        <p:spPr>
          <a:xfrm>
            <a:off x="1468233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9" name="Google Shape;309;p40"/>
          <p:cNvSpPr txBox="1">
            <a:spLocks noGrp="1"/>
          </p:cNvSpPr>
          <p:nvPr>
            <p:ph type="subTitle" idx="1"/>
          </p:nvPr>
        </p:nvSpPr>
        <p:spPr>
          <a:xfrm>
            <a:off x="14682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title" idx="3"/>
          </p:nvPr>
        </p:nvSpPr>
        <p:spPr>
          <a:xfrm>
            <a:off x="4771935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1" name="Google Shape;311;p40"/>
          <p:cNvSpPr txBox="1">
            <a:spLocks noGrp="1"/>
          </p:cNvSpPr>
          <p:nvPr>
            <p:ph type="subTitle" idx="4"/>
          </p:nvPr>
        </p:nvSpPr>
        <p:spPr>
          <a:xfrm>
            <a:off x="4771964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title" idx="5"/>
          </p:nvPr>
        </p:nvSpPr>
        <p:spPr>
          <a:xfrm>
            <a:off x="1468233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subTitle" idx="6"/>
          </p:nvPr>
        </p:nvSpPr>
        <p:spPr>
          <a:xfrm>
            <a:off x="1468233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title" idx="7"/>
          </p:nvPr>
        </p:nvSpPr>
        <p:spPr>
          <a:xfrm>
            <a:off x="4771964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8"/>
          </p:nvPr>
        </p:nvSpPr>
        <p:spPr>
          <a:xfrm>
            <a:off x="4771964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title" idx="9"/>
          </p:nvPr>
        </p:nvSpPr>
        <p:spPr>
          <a:xfrm>
            <a:off x="8075636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13"/>
          </p:nvPr>
        </p:nvSpPr>
        <p:spPr>
          <a:xfrm>
            <a:off x="80756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title" idx="14"/>
          </p:nvPr>
        </p:nvSpPr>
        <p:spPr>
          <a:xfrm>
            <a:off x="8075636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subTitle" idx="15"/>
          </p:nvPr>
        </p:nvSpPr>
        <p:spPr>
          <a:xfrm>
            <a:off x="8075767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7589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9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FFA8CC6C-C6A7-C4A8-9C79-42B0EB43FF9B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21C977D8-B371-F01C-2DF4-DF02120D206E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6B28F1E9-F0FE-CEFA-37DE-7F6DDF391A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461105-ECD9-C2E9-783D-48F1A5DE6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B07C3E1B-2FE7-CCDD-54E3-554FC6AE0868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E164139-907D-A236-0002-C777594137F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89160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385BBB66-F929-FEEF-8B29-434DA2F06F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6C6C126F-27BF-C3C2-B438-7CA8E610E7CD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FF3C4311-4288-7C0E-1F18-EB6592E84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E1375F-D35A-3EE2-F89C-7C9F58D02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A2E822AF-D563-DC2A-80B0-632755170E05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DCA60EA-5EDF-3681-CFAC-D933BA99C1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29020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87DAA8D7-C1E6-0FD3-2809-E166B591B27F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88363DC5-0E7C-5D35-D7DA-61AE0C9A1A60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944D499B-5E99-CFEB-C44F-3ACB438945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0BE761-30E5-0B27-C91E-D6F3132B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6B4CD433-3523-F66D-F8B5-E40948F77DFB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1249D3D-8397-DBE3-CE23-EBF1C97DE6F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79796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53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7" name="Google Shape;397;p53"/>
          <p:cNvSpPr txBox="1"/>
          <p:nvPr/>
        </p:nvSpPr>
        <p:spPr>
          <a:xfrm>
            <a:off x="4293733" y="4748000"/>
            <a:ext cx="3604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8" name="Google Shape;398;p53"/>
          <p:cNvSpPr txBox="1">
            <a:spLocks noGrp="1"/>
          </p:cNvSpPr>
          <p:nvPr>
            <p:ph type="title"/>
          </p:nvPr>
        </p:nvSpPr>
        <p:spPr>
          <a:xfrm>
            <a:off x="3806184" y="719200"/>
            <a:ext cx="45796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99" name="Google Shape;399;p53"/>
          <p:cNvSpPr txBox="1">
            <a:spLocks noGrp="1"/>
          </p:cNvSpPr>
          <p:nvPr>
            <p:ph type="subTitle" idx="1"/>
          </p:nvPr>
        </p:nvSpPr>
        <p:spPr>
          <a:xfrm>
            <a:off x="3806184" y="1997633"/>
            <a:ext cx="45796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7951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5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36320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4048;p128">
            <a:extLst>
              <a:ext uri="{FF2B5EF4-FFF2-40B4-BE49-F238E27FC236}">
                <a16:creationId xmlns:a16="http://schemas.microsoft.com/office/drawing/2014/main" id="{1215B0A4-4D7C-BD5C-863E-0F340FC8FD5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-925345" y="4938951"/>
            <a:ext cx="2319609" cy="213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77;p130">
            <a:extLst>
              <a:ext uri="{FF2B5EF4-FFF2-40B4-BE49-F238E27FC236}">
                <a16:creationId xmlns:a16="http://schemas.microsoft.com/office/drawing/2014/main" id="{A60D0F19-6CB3-A313-90A4-4441EF61A1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9606" y="2900829"/>
            <a:ext cx="2399948" cy="221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48;p128">
            <a:extLst>
              <a:ext uri="{FF2B5EF4-FFF2-40B4-BE49-F238E27FC236}">
                <a16:creationId xmlns:a16="http://schemas.microsoft.com/office/drawing/2014/main" id="{F9066ACE-7DDE-E18E-3209-D56E3FDDD3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224444" y="-840094"/>
            <a:ext cx="2897088" cy="276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65;p129">
            <a:extLst>
              <a:ext uri="{FF2B5EF4-FFF2-40B4-BE49-F238E27FC236}">
                <a16:creationId xmlns:a16="http://schemas.microsoft.com/office/drawing/2014/main" id="{7F482E1F-47ED-FBAA-136E-0F38214C37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5842"/>
          <a:stretch/>
        </p:blipFill>
        <p:spPr>
          <a:xfrm rot="444755">
            <a:off x="3859759" y="-425567"/>
            <a:ext cx="4746631" cy="99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9;p129">
            <a:extLst>
              <a:ext uri="{FF2B5EF4-FFF2-40B4-BE49-F238E27FC236}">
                <a16:creationId xmlns:a16="http://schemas.microsoft.com/office/drawing/2014/main" id="{B9261F85-7A65-F2A4-CE1C-9694E435873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5134" y="-892058"/>
            <a:ext cx="4167725" cy="395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47;p128">
            <a:extLst>
              <a:ext uri="{FF2B5EF4-FFF2-40B4-BE49-F238E27FC236}">
                <a16:creationId xmlns:a16="http://schemas.microsoft.com/office/drawing/2014/main" id="{86AC5CAE-16A1-F66D-1C70-10238C05876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941552">
            <a:off x="-382015" y="1824590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7;p128">
            <a:extLst>
              <a:ext uri="{FF2B5EF4-FFF2-40B4-BE49-F238E27FC236}">
                <a16:creationId xmlns:a16="http://schemas.microsoft.com/office/drawing/2014/main" id="{D1D1E89B-6702-6C13-C59E-21E78381D3D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73342">
            <a:off x="9276614" y="4678446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50;p128">
            <a:extLst>
              <a:ext uri="{FF2B5EF4-FFF2-40B4-BE49-F238E27FC236}">
                <a16:creationId xmlns:a16="http://schemas.microsoft.com/office/drawing/2014/main" id="{028B50B9-A1C1-0ACA-9218-75164A3AD75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366093">
            <a:off x="5216807" y="4335227"/>
            <a:ext cx="3177088" cy="4704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6;p128">
            <a:extLst>
              <a:ext uri="{FF2B5EF4-FFF2-40B4-BE49-F238E27FC236}">
                <a16:creationId xmlns:a16="http://schemas.microsoft.com/office/drawing/2014/main" id="{1C7CD7D2-278C-141D-F6C1-3E62A96C68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2257414">
            <a:off x="1004163" y="4887115"/>
            <a:ext cx="2834987" cy="186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;p2">
            <a:extLst>
              <a:ext uri="{FF2B5EF4-FFF2-40B4-BE49-F238E27FC236}">
                <a16:creationId xmlns:a16="http://schemas.microsoft.com/office/drawing/2014/main" id="{98933BF7-EC90-1AA0-5165-E1331569BC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id="{85C4ECCB-D88B-C475-529A-05C328DEABBA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" name="Google Shape;427;p63">
            <a:extLst>
              <a:ext uri="{FF2B5EF4-FFF2-40B4-BE49-F238E27FC236}">
                <a16:creationId xmlns:a16="http://schemas.microsoft.com/office/drawing/2014/main" id="{F7010BD9-9FFB-49CE-482B-5B5437A916A2}"/>
              </a:ext>
            </a:extLst>
          </p:cNvPr>
          <p:cNvCxnSpPr>
            <a:cxnSpLocks/>
          </p:cNvCxnSpPr>
          <p:nvPr/>
        </p:nvCxnSpPr>
        <p:spPr>
          <a:xfrm>
            <a:off x="5420000" y="4120088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EBBE0E-D8C6-6B4E-1AD3-B1181A2D4D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0149" y="1990439"/>
            <a:ext cx="6171501" cy="14059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cs50 section 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29D6836-2525-6C34-4D9C-6D63162125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1287" y="4377080"/>
            <a:ext cx="5535224" cy="577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Catamaran" panose="020B0604020202020204" charset="0"/>
                <a:cs typeface="Catamaran" panose="020B0604020202020204" charset="0"/>
              </a:defRPr>
            </a:lvl1pPr>
          </a:lstStyle>
          <a:p>
            <a:pPr lvl="0"/>
            <a:r>
              <a:rPr lang="en-US" dirty="0"/>
              <a:t>Andrew Holmes, Fall 2023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FC5037E-50C0-0952-12FB-8331E0512B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8661" y="2927290"/>
            <a:ext cx="5503333" cy="1032337"/>
          </a:xfrm>
        </p:spPr>
        <p:txBody>
          <a:bodyPr/>
          <a:lstStyle>
            <a:lvl1pPr marL="186262" indent="0" algn="ctr">
              <a:buNone/>
              <a:defRPr sz="627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The Topic</a:t>
            </a:r>
          </a:p>
        </p:txBody>
      </p:sp>
    </p:spTree>
    <p:extLst>
      <p:ext uri="{BB962C8B-B14F-4D97-AF65-F5344CB8AC3E}">
        <p14:creationId xmlns:p14="http://schemas.microsoft.com/office/powerpoint/2010/main" val="268735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57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31954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290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E0B0-065F-CE9A-4AD0-411817355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AC431D-84D6-ADBD-E9D0-C4EF8CD67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44DFA-BF16-B9D3-B5FC-1F02346C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A20A4-90D2-48EF-B6D2-7C5E49415F1E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4F1ED-BA8C-F848-D8FE-38E452C4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AB248-1697-DC2D-A1CB-378B9645D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404C-E242-4155-8B97-12F926B68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387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2013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7190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7600" y="3269900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5422867" y="1765104"/>
            <a:ext cx="134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 dirty="0"/>
              <a:t>xx</a:t>
            </a:r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273533"/>
            <a:ext cx="675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9388B-7ED2-0E74-8541-F36AD9AC735D}"/>
              </a:ext>
            </a:extLst>
          </p:cNvPr>
          <p:cNvSpPr/>
          <p:nvPr/>
        </p:nvSpPr>
        <p:spPr>
          <a:xfrm>
            <a:off x="5422867" y="1765104"/>
            <a:ext cx="1346400" cy="1122400"/>
          </a:xfrm>
          <a:prstGeom prst="rect">
            <a:avLst/>
          </a:prstGeom>
          <a:noFill/>
          <a:ln w="12700">
            <a:solidFill>
              <a:srgbClr val="759F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9165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41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41"/>
          <p:cNvSpPr txBox="1">
            <a:spLocks noGrp="1"/>
          </p:cNvSpPr>
          <p:nvPr>
            <p:ph type="title"/>
          </p:nvPr>
        </p:nvSpPr>
        <p:spPr>
          <a:xfrm>
            <a:off x="2390067" y="3288333"/>
            <a:ext cx="44476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25" name="Google Shape;325;p41"/>
          <p:cNvSpPr txBox="1">
            <a:spLocks noGrp="1"/>
          </p:cNvSpPr>
          <p:nvPr>
            <p:ph type="title" idx="2" hasCustomPrompt="1"/>
          </p:nvPr>
        </p:nvSpPr>
        <p:spPr>
          <a:xfrm>
            <a:off x="2390067" y="18369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26" name="Google Shape;326;p41"/>
          <p:cNvSpPr txBox="1"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301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4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4481600" y="2609600"/>
            <a:ext cx="46932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39" name="Google Shape;339;p43"/>
          <p:cNvSpPr txBox="1">
            <a:spLocks noGrp="1"/>
          </p:cNvSpPr>
          <p:nvPr>
            <p:ph type="title" idx="2" hasCustomPrompt="1"/>
          </p:nvPr>
        </p:nvSpPr>
        <p:spPr>
          <a:xfrm>
            <a:off x="2915600" y="26803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40" name="Google Shape;340;p43"/>
          <p:cNvSpPr txBox="1">
            <a:spLocks noGrp="1"/>
          </p:cNvSpPr>
          <p:nvPr>
            <p:ph type="subTitle" idx="1"/>
          </p:nvPr>
        </p:nvSpPr>
        <p:spPr>
          <a:xfrm>
            <a:off x="4481600" y="3732000"/>
            <a:ext cx="4412800" cy="5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5339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712700" y="1086600"/>
            <a:ext cx="8766400" cy="46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/>
          <p:nvPr/>
        </p:nvSpPr>
        <p:spPr>
          <a:xfrm>
            <a:off x="1848228" y="1195357"/>
            <a:ext cx="8495200" cy="4467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912533" y="2040033"/>
            <a:ext cx="5450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912597" y="3119167"/>
            <a:ext cx="5450400" cy="16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2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2670267" y="1293567"/>
            <a:ext cx="6851600" cy="36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6"/>
          <p:cNvSpPr/>
          <p:nvPr/>
        </p:nvSpPr>
        <p:spPr>
          <a:xfrm>
            <a:off x="2776188" y="1378564"/>
            <a:ext cx="6639200" cy="34912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3349600" y="1771400"/>
            <a:ext cx="5492800" cy="1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3349600" y="3409000"/>
            <a:ext cx="54928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393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421513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;p4">
            <a:extLst>
              <a:ext uri="{FF2B5EF4-FFF2-40B4-BE49-F238E27FC236}">
                <a16:creationId xmlns:a16="http://schemas.microsoft.com/office/drawing/2014/main" id="{6391EE12-1CAD-0D4F-DA3E-93E8CBB9D1A1}"/>
              </a:ext>
            </a:extLst>
          </p:cNvPr>
          <p:cNvSpPr/>
          <p:nvPr/>
        </p:nvSpPr>
        <p:spPr>
          <a:xfrm>
            <a:off x="438912" y="292608"/>
            <a:ext cx="11326368" cy="6278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597408" y="426720"/>
            <a:ext cx="10997184" cy="6010656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76351" y="1462861"/>
            <a:ext cx="10604548" cy="4755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52" y="561058"/>
            <a:ext cx="10623544" cy="765548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>
            <a:cxnSpLocks/>
          </p:cNvCxnSpPr>
          <p:nvPr/>
        </p:nvCxnSpPr>
        <p:spPr>
          <a:xfrm>
            <a:off x="952614" y="1371623"/>
            <a:ext cx="1395769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71663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58448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5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62426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L8Bw9KUt_Sw9l4whg8iaz0kqXfZ5ekebmYKhyrgMSCc/edit#slide=id.g157d82be21a_0_146" TargetMode="Externa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docs.io/c/language/for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3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B2113A-F7F9-F6B6-0C09-8E4A9324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8462" y="492695"/>
            <a:ext cx="4091445" cy="2070026"/>
          </a:xfrm>
          <a:prstGeom prst="roundRect">
            <a:avLst/>
          </a:prstGeom>
          <a:ln>
            <a:solidFill>
              <a:schemeClr val="accent1"/>
            </a:solidFill>
          </a:ln>
        </p:spPr>
        <p:txBody>
          <a:bodyPr anchor="ctr"/>
          <a:lstStyle/>
          <a:p>
            <a:pPr algn="ctr"/>
            <a:r>
              <a:rPr lang="en-US" sz="3200" dirty="0"/>
              <a:t>1) How might you have used arrays in PSET 1? Discuss with a partner.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72D4B2-553F-A30C-2DE2-DBC6977F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52" y="526027"/>
            <a:ext cx="10623544" cy="765548"/>
          </a:xfrm>
        </p:spPr>
        <p:txBody>
          <a:bodyPr/>
          <a:lstStyle/>
          <a:p>
            <a:r>
              <a:rPr lang="en-US" sz="4400" b="1" dirty="0">
                <a:solidFill>
                  <a:srgbClr val="00B0F0"/>
                </a:solidFill>
              </a:rPr>
              <a:t>Questions before we start!</a:t>
            </a:r>
          </a:p>
        </p:txBody>
      </p:sp>
      <p:pic>
        <p:nvPicPr>
          <p:cNvPr id="7" name="Picture 6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51A9C526-BFBF-C4ED-5C30-3315C6E3E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50" y="1440928"/>
            <a:ext cx="6142874" cy="2492335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77D7EEC-1DC6-2BF0-8F6D-1783269C9267}"/>
              </a:ext>
            </a:extLst>
          </p:cNvPr>
          <p:cNvSpPr txBox="1">
            <a:spLocks/>
          </p:cNvSpPr>
          <p:nvPr/>
        </p:nvSpPr>
        <p:spPr>
          <a:xfrm>
            <a:off x="7218462" y="2627126"/>
            <a:ext cx="4253022" cy="1131483"/>
          </a:xfrm>
          <a:prstGeom prst="roundRect">
            <a:avLst>
              <a:gd name="adj" fmla="val 18316"/>
            </a:avLst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3200" dirty="0"/>
              <a:t>2) What do you think this prints? Try it!</a:t>
            </a:r>
          </a:p>
        </p:txBody>
      </p:sp>
      <p:pic>
        <p:nvPicPr>
          <p:cNvPr id="14" name="Picture 1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8210BC27-0886-E04D-421A-0F03B99D8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539" y="3823014"/>
            <a:ext cx="6609956" cy="2542291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3B90984-3224-40D9-938F-E8C5B1993072}"/>
              </a:ext>
            </a:extLst>
          </p:cNvPr>
          <p:cNvSpPr txBox="1">
            <a:spLocks/>
          </p:cNvSpPr>
          <p:nvPr/>
        </p:nvSpPr>
        <p:spPr>
          <a:xfrm>
            <a:off x="659576" y="4145762"/>
            <a:ext cx="4253022" cy="113148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3200" dirty="0"/>
              <a:t>3) What do you think this prints? Try it!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A1FB1E-2830-EC9A-D4E8-F2B03EFDA9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30570" y="5580017"/>
            <a:ext cx="1767840" cy="499872"/>
          </a:xfrm>
          <a:solidFill>
            <a:srgbClr val="92D050"/>
          </a:solidFill>
        </p:spPr>
        <p:txBody>
          <a:bodyPr/>
          <a:lstStyle/>
          <a:p>
            <a:r>
              <a:rPr lang="en-US" dirty="0"/>
              <a:t>Puzzles</a:t>
            </a:r>
          </a:p>
        </p:txBody>
      </p:sp>
    </p:spTree>
    <p:extLst>
      <p:ext uri="{BB962C8B-B14F-4D97-AF65-F5344CB8AC3E}">
        <p14:creationId xmlns:p14="http://schemas.microsoft.com/office/powerpoint/2010/main" val="2195614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7D54F7B-974A-4C66-A3AC-BBC59DF9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EA6A8BA-00E9-AC83-88C6-7903897810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Functions</a:t>
            </a:r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B2324E25-2DD1-8652-F81D-F6B100577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12"/>
            <a:ext cx="12192000" cy="658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3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F4D721-3F27-5F5E-B90B-213D910A7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Function prototypes generally preferred:</a:t>
            </a:r>
          </a:p>
          <a:p>
            <a:endParaRPr lang="en-US" sz="3600" dirty="0"/>
          </a:p>
          <a:p>
            <a:pPr marL="488945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Double-enforcing/</a:t>
            </a:r>
            <a:r>
              <a:rPr lang="en-US" sz="3600" u="sng" dirty="0">
                <a:solidFill>
                  <a:srgbClr val="C00000"/>
                </a:solidFill>
              </a:rPr>
              <a:t>checking function typing</a:t>
            </a:r>
            <a:r>
              <a:rPr lang="en-US" sz="3600" dirty="0">
                <a:solidFill>
                  <a:schemeClr val="tx1"/>
                </a:solidFill>
              </a:rPr>
              <a:t>.</a:t>
            </a:r>
          </a:p>
          <a:p>
            <a:pPr marL="488945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Readability: main function most important, </a:t>
            </a:r>
            <a:r>
              <a:rPr lang="en-US" sz="3600" u="sng" dirty="0">
                <a:solidFill>
                  <a:srgbClr val="002060"/>
                </a:solidFill>
              </a:rPr>
              <a:t>high-level overview of program</a:t>
            </a:r>
            <a:r>
              <a:rPr lang="en-US" sz="3600" dirty="0"/>
              <a:t>.</a:t>
            </a:r>
          </a:p>
          <a:p>
            <a:pPr marL="488945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Often </a:t>
            </a:r>
            <a:r>
              <a:rPr lang="en-US" sz="3600" u="sng" dirty="0">
                <a:solidFill>
                  <a:srgbClr val="FFC000"/>
                </a:solidFill>
              </a:rPr>
              <a:t>don’t need to read function implementation</a:t>
            </a:r>
            <a:r>
              <a:rPr lang="en-US" sz="3600" dirty="0"/>
              <a:t>, name and type should be informative.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B88AD8-996F-FF79-745C-DC4821CB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design thoughts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508D5807-9F25-CAA3-111E-855E2922A7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27251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2E3B05-3835-FDA1-1E17-EF62C581D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8945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I’m most likely not grading your work, someone in my cohort will be!</a:t>
            </a:r>
          </a:p>
          <a:p>
            <a:pPr marL="488945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3 is for good work with some minor mistakes. 4 is great. 5 is exceptional.</a:t>
            </a:r>
          </a:p>
          <a:p>
            <a:pPr marL="488945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You can contact me if you are concerned about any grading issues.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1B2AF5-971D-D178-CEAF-BC148BA0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5" name="Content Placeholder 16">
            <a:extLst>
              <a:ext uri="{FF2B5EF4-FFF2-40B4-BE49-F238E27FC236}">
                <a16:creationId xmlns:a16="http://schemas.microsoft.com/office/drawing/2014/main" id="{DBEEB512-CDBE-C4B1-2C74-0005EE0448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67989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4EC41D-3BD0-740D-015C-AFDB7316A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tips</a:t>
            </a:r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F0EAED35-86A7-3F87-09BB-D806766E41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871BD8-EF2C-2E39-A012-75A83B661BB2}"/>
              </a:ext>
            </a:extLst>
          </p:cNvPr>
          <p:cNvSpPr/>
          <p:nvPr/>
        </p:nvSpPr>
        <p:spPr>
          <a:xfrm>
            <a:off x="2603406" y="1938882"/>
            <a:ext cx="6985188" cy="29802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Catamaran" panose="020B060402020202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Amulya’s design guide from 2022</a:t>
            </a:r>
            <a:endParaRPr lang="en-US" sz="6600" dirty="0">
              <a:solidFill>
                <a:schemeClr val="bg1"/>
              </a:solidFill>
              <a:latin typeface="Catamara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865799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80FE1-0EA9-F015-AA06-03976610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idea: reducing overkill ‘else’/extra indentation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3D778F75-070E-5167-6813-342CB294DD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pic>
        <p:nvPicPr>
          <p:cNvPr id="22" name="Picture 2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299869D-96DB-EF92-2D65-304029A4F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22" y="1643092"/>
            <a:ext cx="4451034" cy="4379818"/>
          </a:xfrm>
          <a:prstGeom prst="rect">
            <a:avLst/>
          </a:prstGeom>
        </p:spPr>
      </p:pic>
      <p:pic>
        <p:nvPicPr>
          <p:cNvPr id="24" name="Picture 2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2B6BE86-A6CA-8033-DBCC-14E4DB676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31" y="1821224"/>
            <a:ext cx="4886909" cy="406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8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80FE1-0EA9-F015-AA06-0397661050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3449" y="4525897"/>
            <a:ext cx="4645771" cy="1543665"/>
          </a:xfrm>
        </p:spPr>
        <p:txBody>
          <a:bodyPr/>
          <a:lstStyle/>
          <a:p>
            <a:r>
              <a:rPr lang="en-US" dirty="0">
                <a:latin typeface="Catamaran" panose="020B0604020202020204"/>
              </a:rPr>
              <a:t>Design idea: choosing good conditions for readability</a:t>
            </a:r>
          </a:p>
        </p:txBody>
      </p:sp>
      <p:pic>
        <p:nvPicPr>
          <p:cNvPr id="3" name="Picture 2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B5C6682D-80EE-C91C-4251-2F3EC84AB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83077" cy="4226767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A84FB8B-DC11-7A93-307C-1F5CC2AD6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76" y="2335499"/>
            <a:ext cx="6621624" cy="4522501"/>
          </a:xfrm>
          <a:prstGeom prst="rect">
            <a:avLst/>
          </a:prstGeom>
        </p:spPr>
      </p:pic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11C2579-4458-4059-C10B-08BD8529E546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chemeClr val="accent1"/>
          </a:solidFill>
          <a:ln>
            <a:solidFill>
              <a:schemeClr val="tx2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863E76-3F06-5FB3-7B52-5F2180C9AE05}"/>
              </a:ext>
            </a:extLst>
          </p:cNvPr>
          <p:cNvCxnSpPr>
            <a:cxnSpLocks/>
          </p:cNvCxnSpPr>
          <p:nvPr/>
        </p:nvCxnSpPr>
        <p:spPr>
          <a:xfrm>
            <a:off x="475673" y="6179127"/>
            <a:ext cx="165083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80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80FE1-0EA9-F015-AA06-03976610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idea: magic numbers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3D778F75-070E-5167-6813-342CB294DD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Functions++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BD4611D-D35D-438D-4109-852167A19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13" y="1391476"/>
            <a:ext cx="5345374" cy="46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19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80FE1-0EA9-F015-AA06-03976610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idea: magic numbers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3D778F75-070E-5167-6813-342CB294DD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Functions++</a:t>
            </a:r>
          </a:p>
        </p:txBody>
      </p:sp>
      <p:pic>
        <p:nvPicPr>
          <p:cNvPr id="2" name="Picture 1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4291CA94-0C57-27DE-0DCF-4B64F57A7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48" y="1815095"/>
            <a:ext cx="7548632" cy="3227809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2B41271-B161-36D6-66D5-9AB2D66CFAE2}"/>
              </a:ext>
            </a:extLst>
          </p:cNvPr>
          <p:cNvSpPr/>
          <p:nvPr/>
        </p:nvSpPr>
        <p:spPr>
          <a:xfrm>
            <a:off x="2427372" y="2915769"/>
            <a:ext cx="1048328" cy="270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124F9-3195-E1C0-08CC-3732BE1CD79F}"/>
              </a:ext>
            </a:extLst>
          </p:cNvPr>
          <p:cNvSpPr txBox="1"/>
          <p:nvPr/>
        </p:nvSpPr>
        <p:spPr>
          <a:xfrm>
            <a:off x="950801" y="2715491"/>
            <a:ext cx="14765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tamaran" panose="020B0604020202020204"/>
              </a:rPr>
              <a:t>Remove ‘magic’ numbers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FA1C7A89-50E5-D5B4-C990-2AF9D7487C49}"/>
              </a:ext>
            </a:extLst>
          </p:cNvPr>
          <p:cNvSpPr/>
          <p:nvPr/>
        </p:nvSpPr>
        <p:spPr>
          <a:xfrm>
            <a:off x="8986983" y="4202546"/>
            <a:ext cx="240145" cy="73890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3E215-B0C4-AA2C-24C3-C7B02E11D119}"/>
              </a:ext>
            </a:extLst>
          </p:cNvPr>
          <p:cNvSpPr txBox="1"/>
          <p:nvPr/>
        </p:nvSpPr>
        <p:spPr>
          <a:xfrm>
            <a:off x="7545638" y="5186218"/>
            <a:ext cx="3497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tamaran" panose="020B0604020202020204"/>
              </a:rPr>
              <a:t>Array ‘syntactic sugar’.</a:t>
            </a:r>
          </a:p>
        </p:txBody>
      </p:sp>
    </p:spTree>
    <p:extLst>
      <p:ext uri="{BB962C8B-B14F-4D97-AF65-F5344CB8AC3E}">
        <p14:creationId xmlns:p14="http://schemas.microsoft.com/office/powerpoint/2010/main" val="241332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26F946-264B-B149-8B01-3DCCEB3A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17C032-D25D-D014-42D9-37CF0616200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10AD49B-F2BB-A0C9-C236-320C3C0B40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03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1A5FE2-649D-BB2D-17DC-D70882ABB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4867B-14C0-BB9E-4018-75FF9CF12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4F1437-620E-B9A8-5EB5-9ACC858587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pic>
        <p:nvPicPr>
          <p:cNvPr id="9" name="Picture 8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EE03CB4-52C4-A054-1C03-F225CD156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572" y="1542227"/>
            <a:ext cx="7768856" cy="4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85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EF7161-96C0-DA63-77A2-F5441E0EE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94" y="877077"/>
            <a:ext cx="3937139" cy="5103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968B0-7CE0-2650-89CF-ECE66F8C7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577" y="877076"/>
            <a:ext cx="3937139" cy="5103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72AFBC-F85D-84A2-D642-55BCBD9DB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313" y="1245622"/>
            <a:ext cx="3247587" cy="3184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49F949-C88A-6CB6-3CCC-776AD03327E0}"/>
              </a:ext>
            </a:extLst>
          </p:cNvPr>
          <p:cNvSpPr txBox="1"/>
          <p:nvPr/>
        </p:nvSpPr>
        <p:spPr>
          <a:xfrm rot="5400000">
            <a:off x="3061885" y="2958495"/>
            <a:ext cx="4786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atamaran" panose="020B0604020202020204"/>
              </a:rPr>
              <a:t>Attendance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56EF5-321B-AC9F-D072-B64C54DF04E3}"/>
              </a:ext>
            </a:extLst>
          </p:cNvPr>
          <p:cNvSpPr txBox="1"/>
          <p:nvPr/>
        </p:nvSpPr>
        <p:spPr>
          <a:xfrm rot="5400000">
            <a:off x="4210527" y="2958496"/>
            <a:ext cx="4786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atamaran" panose="020B0604020202020204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3944169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726159-39CC-20E7-BD6A-D5CB52B5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- declaration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439FC88-2611-C50C-EE78-AE5F164A2EE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120901241"/>
              </p:ext>
            </p:extLst>
          </p:nvPr>
        </p:nvGraphicFramePr>
        <p:xfrm>
          <a:off x="2994820" y="3838575"/>
          <a:ext cx="6202360" cy="1276350"/>
        </p:xfrm>
        <a:graphic>
          <a:graphicData uri="http://schemas.openxmlformats.org/drawingml/2006/table">
            <a:tbl>
              <a:tblPr/>
              <a:tblGrid>
                <a:gridCol w="1240472">
                  <a:extLst>
                    <a:ext uri="{9D8B030D-6E8A-4147-A177-3AD203B41FA5}">
                      <a16:colId xmlns:a16="http://schemas.microsoft.com/office/drawing/2014/main" val="647361193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814886993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1356381406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658551380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3075072177"/>
                    </a:ext>
                  </a:extLst>
                </a:gridCol>
              </a:tblGrid>
              <a:tr h="12763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587429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85EE8BF5-FA6A-E66D-2DEC-C1F0D274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6" y="4248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EF9001D-A5E1-A635-FB58-56BEDC85D54A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Arrays</a:t>
            </a:r>
            <a:endParaRPr lang="en-US" dirty="0"/>
          </a:p>
        </p:txBody>
      </p:sp>
      <p:pic>
        <p:nvPicPr>
          <p:cNvPr id="11" name="Picture 10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C6727784-286A-9E03-4D89-E65A6B7EC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6" t="28822" r="49387" b="56673"/>
          <a:stretch/>
        </p:blipFill>
        <p:spPr>
          <a:xfrm>
            <a:off x="3762105" y="2022512"/>
            <a:ext cx="4667789" cy="1276350"/>
          </a:xfrm>
          <a:prstGeom prst="rect">
            <a:avLst/>
          </a:prstGeom>
          <a:ln w="76200">
            <a:solidFill>
              <a:srgbClr val="858F97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BF56C5-58C4-9C93-96EA-D5B17D30B2C9}"/>
              </a:ext>
            </a:extLst>
          </p:cNvPr>
          <p:cNvSpPr/>
          <p:nvPr/>
        </p:nvSpPr>
        <p:spPr>
          <a:xfrm rot="19159341">
            <a:off x="2666207" y="5042845"/>
            <a:ext cx="914400" cy="2571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838EDD-1BAE-61AE-99E2-DBA0D4DC5766}"/>
              </a:ext>
            </a:extLst>
          </p:cNvPr>
          <p:cNvSpPr txBox="1"/>
          <p:nvPr/>
        </p:nvSpPr>
        <p:spPr>
          <a:xfrm>
            <a:off x="1014412" y="5274568"/>
            <a:ext cx="1857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atamaran" panose="020B0604020202020204"/>
              </a:rPr>
              <a:t>int_arr</a:t>
            </a:r>
            <a:r>
              <a:rPr lang="en-US" sz="3200" dirty="0">
                <a:latin typeface="Catamaran" panose="020B0604020202020204"/>
              </a:rPr>
              <a:t>[0]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445B25-3DF0-703A-5F01-FE156D8493A7}"/>
              </a:ext>
            </a:extLst>
          </p:cNvPr>
          <p:cNvSpPr txBox="1"/>
          <p:nvPr/>
        </p:nvSpPr>
        <p:spPr>
          <a:xfrm>
            <a:off x="7962900" y="5276036"/>
            <a:ext cx="1857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atamaran" panose="020B0604020202020204"/>
              </a:rPr>
              <a:t>int_arr</a:t>
            </a:r>
            <a:r>
              <a:rPr lang="en-US" sz="3200" dirty="0">
                <a:latin typeface="Catamaran" panose="020B0604020202020204"/>
              </a:rPr>
              <a:t>[3]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BE08DFB-2F95-2EEC-79CC-A3C28CFCF223}"/>
              </a:ext>
            </a:extLst>
          </p:cNvPr>
          <p:cNvSpPr/>
          <p:nvPr/>
        </p:nvSpPr>
        <p:spPr>
          <a:xfrm rot="14586954">
            <a:off x="7233106" y="5113254"/>
            <a:ext cx="914400" cy="2571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22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726159-39CC-20E7-BD6A-D5CB52B5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- declaration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439FC88-2611-C50C-EE78-AE5F164A2EE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39240219"/>
              </p:ext>
            </p:extLst>
          </p:nvPr>
        </p:nvGraphicFramePr>
        <p:xfrm>
          <a:off x="2994820" y="3838575"/>
          <a:ext cx="6202360" cy="1276350"/>
        </p:xfrm>
        <a:graphic>
          <a:graphicData uri="http://schemas.openxmlformats.org/drawingml/2006/table">
            <a:tbl>
              <a:tblPr/>
              <a:tblGrid>
                <a:gridCol w="1240472">
                  <a:extLst>
                    <a:ext uri="{9D8B030D-6E8A-4147-A177-3AD203B41FA5}">
                      <a16:colId xmlns:a16="http://schemas.microsoft.com/office/drawing/2014/main" val="647361193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814886993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1356381406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658551380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3075072177"/>
                    </a:ext>
                  </a:extLst>
                </a:gridCol>
              </a:tblGrid>
              <a:tr h="12763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‘a’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‘b’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‘c’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‘d’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‘e’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587429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85EE8BF5-FA6A-E66D-2DEC-C1F0D274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6" y="4248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EF9001D-A5E1-A635-FB58-56BEDC85D54A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Arrays</a:t>
            </a:r>
            <a:endParaRPr lang="en-US" dirty="0"/>
          </a:p>
        </p:txBody>
      </p:sp>
      <p:pic>
        <p:nvPicPr>
          <p:cNvPr id="2" name="Picture 1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27CF980F-1FF4-7072-6F4C-493F2F17A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2" t="48093" r="7640" b="36780"/>
          <a:stretch/>
        </p:blipFill>
        <p:spPr>
          <a:xfrm>
            <a:off x="1902066" y="2121695"/>
            <a:ext cx="8387867" cy="1023937"/>
          </a:xfrm>
          <a:prstGeom prst="rect">
            <a:avLst/>
          </a:prstGeom>
          <a:ln w="76200">
            <a:solidFill>
              <a:srgbClr val="858F97"/>
            </a:solidFill>
          </a:ln>
        </p:spPr>
      </p:pic>
    </p:spTree>
    <p:extLst>
      <p:ext uri="{BB962C8B-B14F-4D97-AF65-F5344CB8AC3E}">
        <p14:creationId xmlns:p14="http://schemas.microsoft.com/office/powerpoint/2010/main" val="1097076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726159-39CC-20E7-BD6A-D5CB52B5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- iteration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5EE8BF5-FA6A-E66D-2DEC-C1F0D274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6" y="4248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EF9001D-A5E1-A635-FB58-56BEDC85D54A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Arrays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5643E-7B0B-E760-347B-DCFE225D8A2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pic>
        <p:nvPicPr>
          <p:cNvPr id="12" name="Picture 11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89F12422-F3D4-D4E6-36FA-8442AD426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233" y="1558977"/>
            <a:ext cx="9389533" cy="460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68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F20405-01A3-ADBB-4E42-B3FACA56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– behind the hood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7D3378-2951-1B91-D253-25CC518D66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90676D1-866D-8E51-CC55-02A99BBDEB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740640"/>
              </p:ext>
            </p:extLst>
          </p:nvPr>
        </p:nvGraphicFramePr>
        <p:xfrm>
          <a:off x="2492242" y="4169536"/>
          <a:ext cx="7207515" cy="1276350"/>
        </p:xfrm>
        <a:graphic>
          <a:graphicData uri="http://schemas.openxmlformats.org/drawingml/2006/table">
            <a:tbl>
              <a:tblPr/>
              <a:tblGrid>
                <a:gridCol w="1029645">
                  <a:extLst>
                    <a:ext uri="{9D8B030D-6E8A-4147-A177-3AD203B41FA5}">
                      <a16:colId xmlns:a16="http://schemas.microsoft.com/office/drawing/2014/main" val="647361193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814886993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1356381406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658551380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3075072177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342178088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1825274087"/>
                    </a:ext>
                  </a:extLst>
                </a:gridCol>
              </a:tblGrid>
              <a:tr h="12763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‘A’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‘n’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‘d’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‘r’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‘e’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‘w’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+mj-lt"/>
                        </a:rPr>
                        <a:t>‘\0’</a:t>
                      </a: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587429"/>
                  </a:ext>
                </a:extLst>
              </a:tr>
            </a:tbl>
          </a:graphicData>
        </a:graphic>
      </p:graphicFrame>
      <p:pic>
        <p:nvPicPr>
          <p:cNvPr id="10" name="Picture 9" descr="A black rectangular object with orange text&#10;&#10;Description automatically generated">
            <a:extLst>
              <a:ext uri="{FF2B5EF4-FFF2-40B4-BE49-F238E27FC236}">
                <a16:creationId xmlns:a16="http://schemas.microsoft.com/office/drawing/2014/main" id="{67BE9662-DBDD-2883-329A-0E4320A32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30" y="1602295"/>
            <a:ext cx="9719340" cy="236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40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8D320B-BD92-DF8F-D4C3-7052E30F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Chars – behind the hood?!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C9118B-4362-CE19-CBF6-EDE4B3925C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pic>
        <p:nvPicPr>
          <p:cNvPr id="11" name="Picture 10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8B646160-667E-31D0-70FE-42664DDB9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33" y="1403265"/>
            <a:ext cx="8602134" cy="467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4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F20405-01A3-ADBB-4E42-B3FACA56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Chars – behind the hood?!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7D3378-2951-1B91-D253-25CC518D66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90676D1-866D-8E51-CC55-02A99BBDEB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1777146"/>
              </p:ext>
            </p:extLst>
          </p:nvPr>
        </p:nvGraphicFramePr>
        <p:xfrm>
          <a:off x="2492241" y="3653070"/>
          <a:ext cx="7207515" cy="1007830"/>
        </p:xfrm>
        <a:graphic>
          <a:graphicData uri="http://schemas.openxmlformats.org/drawingml/2006/table">
            <a:tbl>
              <a:tblPr/>
              <a:tblGrid>
                <a:gridCol w="1029645">
                  <a:extLst>
                    <a:ext uri="{9D8B030D-6E8A-4147-A177-3AD203B41FA5}">
                      <a16:colId xmlns:a16="http://schemas.microsoft.com/office/drawing/2014/main" val="647361193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814886993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1356381406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658551380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3075072177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342178088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1825274087"/>
                    </a:ext>
                  </a:extLst>
                </a:gridCol>
              </a:tblGrid>
              <a:tr h="10078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‘A’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‘n’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‘d’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‘r’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‘e’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‘w’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+mj-lt"/>
                        </a:rPr>
                        <a:t>‘\0’</a:t>
                      </a: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587429"/>
                  </a:ext>
                </a:extLst>
              </a:tr>
            </a:tbl>
          </a:graphicData>
        </a:graphic>
      </p:graphicFrame>
      <p:pic>
        <p:nvPicPr>
          <p:cNvPr id="10" name="Picture 9" descr="A black rectangular object with orange text&#10;&#10;Description automatically generated">
            <a:extLst>
              <a:ext uri="{FF2B5EF4-FFF2-40B4-BE49-F238E27FC236}">
                <a16:creationId xmlns:a16="http://schemas.microsoft.com/office/drawing/2014/main" id="{67BE9662-DBDD-2883-329A-0E4320A32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30" y="1386692"/>
            <a:ext cx="8805138" cy="2144425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B51D6AC5-1207-F70B-AEA8-16A3A1A067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6129524"/>
              </p:ext>
            </p:extLst>
          </p:nvPr>
        </p:nvGraphicFramePr>
        <p:xfrm>
          <a:off x="2492240" y="4821470"/>
          <a:ext cx="7207515" cy="1007830"/>
        </p:xfrm>
        <a:graphic>
          <a:graphicData uri="http://schemas.openxmlformats.org/drawingml/2006/table">
            <a:tbl>
              <a:tblPr/>
              <a:tblGrid>
                <a:gridCol w="1029645">
                  <a:extLst>
                    <a:ext uri="{9D8B030D-6E8A-4147-A177-3AD203B41FA5}">
                      <a16:colId xmlns:a16="http://schemas.microsoft.com/office/drawing/2014/main" val="647361193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814886993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1356381406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658551380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3075072177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342178088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1825274087"/>
                    </a:ext>
                  </a:extLst>
                </a:gridCol>
              </a:tblGrid>
              <a:tr h="10078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+mj-lt"/>
                        </a:rPr>
                        <a:t>65</a:t>
                      </a: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119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587429"/>
                  </a:ext>
                </a:extLst>
              </a:tr>
            </a:tbl>
          </a:graphicData>
        </a:graphic>
      </p:graphicFrame>
      <p:sp>
        <p:nvSpPr>
          <p:cNvPr id="3" name="Arrow: Up-Down 2">
            <a:extLst>
              <a:ext uri="{FF2B5EF4-FFF2-40B4-BE49-F238E27FC236}">
                <a16:creationId xmlns:a16="http://schemas.microsoft.com/office/drawing/2014/main" id="{4101CF14-798C-C807-F56E-ECD49B0305AB}"/>
              </a:ext>
            </a:extLst>
          </p:cNvPr>
          <p:cNvSpPr/>
          <p:nvPr/>
        </p:nvSpPr>
        <p:spPr>
          <a:xfrm>
            <a:off x="2904067" y="4419452"/>
            <a:ext cx="254000" cy="64346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Up-Down 3">
            <a:extLst>
              <a:ext uri="{FF2B5EF4-FFF2-40B4-BE49-F238E27FC236}">
                <a16:creationId xmlns:a16="http://schemas.microsoft.com/office/drawing/2014/main" id="{02B1C87E-A033-067F-CF74-9836C8EAABBE}"/>
              </a:ext>
            </a:extLst>
          </p:cNvPr>
          <p:cNvSpPr/>
          <p:nvPr/>
        </p:nvSpPr>
        <p:spPr>
          <a:xfrm>
            <a:off x="8017934" y="4427622"/>
            <a:ext cx="254000" cy="64346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5A9CDBD6-3B31-95BB-F453-F705FDEFD16D}"/>
              </a:ext>
            </a:extLst>
          </p:cNvPr>
          <p:cNvSpPr/>
          <p:nvPr/>
        </p:nvSpPr>
        <p:spPr>
          <a:xfrm>
            <a:off x="9088967" y="4419451"/>
            <a:ext cx="254000" cy="64346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457DFC40-1230-58FE-542D-7A8417D5D395}"/>
              </a:ext>
            </a:extLst>
          </p:cNvPr>
          <p:cNvSpPr/>
          <p:nvPr/>
        </p:nvSpPr>
        <p:spPr>
          <a:xfrm>
            <a:off x="3970867" y="4418637"/>
            <a:ext cx="254000" cy="64346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53B805F1-2DD4-E6BA-871E-7898AA8853B6}"/>
              </a:ext>
            </a:extLst>
          </p:cNvPr>
          <p:cNvSpPr/>
          <p:nvPr/>
        </p:nvSpPr>
        <p:spPr>
          <a:xfrm>
            <a:off x="4945128" y="4414107"/>
            <a:ext cx="254000" cy="64346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C72E8A11-2948-E8B9-1C00-CE7BF4520D87}"/>
              </a:ext>
            </a:extLst>
          </p:cNvPr>
          <p:cNvSpPr/>
          <p:nvPr/>
        </p:nvSpPr>
        <p:spPr>
          <a:xfrm>
            <a:off x="5994401" y="4427622"/>
            <a:ext cx="254000" cy="64346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B0ED24C5-D82E-AF2D-8BA7-F42ADB5275A3}"/>
              </a:ext>
            </a:extLst>
          </p:cNvPr>
          <p:cNvSpPr/>
          <p:nvPr/>
        </p:nvSpPr>
        <p:spPr>
          <a:xfrm>
            <a:off x="7026108" y="4427622"/>
            <a:ext cx="254000" cy="64346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58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CE25A-CC98-BD43-1DA5-5AB9CF5A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FF5E15-656D-6F95-AB6A-F6D8149848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pic>
        <p:nvPicPr>
          <p:cNvPr id="3074" name="Picture 2" descr="How to memorize the ASCII table">
            <a:extLst>
              <a:ext uri="{FF2B5EF4-FFF2-40B4-BE49-F238E27FC236}">
                <a16:creationId xmlns:a16="http://schemas.microsoft.com/office/drawing/2014/main" id="{2BC4BFFD-E347-158A-1425-A967E5DAB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50" y="1616836"/>
            <a:ext cx="9288900" cy="443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49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C3C891-8C87-190F-36A4-4D18C7633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3027800" cy="3971230"/>
          </a:xfrm>
        </p:spPr>
        <p:txBody>
          <a:bodyPr/>
          <a:lstStyle/>
          <a:p>
            <a:r>
              <a:rPr lang="en-US" sz="2800" dirty="0"/>
              <a:t>You can </a:t>
            </a:r>
            <a:r>
              <a:rPr lang="en-US" sz="2800" b="1" dirty="0"/>
              <a:t>always</a:t>
            </a:r>
            <a:r>
              <a:rPr lang="en-US" sz="2800" dirty="0"/>
              <a:t> treat a character as an unsigned integer.</a:t>
            </a:r>
          </a:p>
          <a:p>
            <a:endParaRPr lang="en-US" sz="2800" dirty="0"/>
          </a:p>
          <a:p>
            <a:r>
              <a:rPr lang="en-US" sz="2800" dirty="0"/>
              <a:t>You </a:t>
            </a:r>
            <a:r>
              <a:rPr lang="en-US" sz="2800" b="1" dirty="0"/>
              <a:t>cannot always</a:t>
            </a:r>
            <a:r>
              <a:rPr lang="en-US" sz="2800" dirty="0"/>
              <a:t> treat an integer as a character.</a:t>
            </a:r>
            <a:endParaRPr lang="en-US" sz="28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87EF68-C12D-9301-3707-707E5B0A6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Chars vs </a:t>
            </a:r>
            <a:r>
              <a:rPr lang="en-US" dirty="0" err="1"/>
              <a:t>ints</a:t>
            </a:r>
            <a:r>
              <a:rPr lang="en-US" dirty="0"/>
              <a:t> (0-127)</a:t>
            </a:r>
          </a:p>
        </p:txBody>
      </p:sp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3467585-91B5-A568-15E7-5FDBD8594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728" y="721263"/>
            <a:ext cx="6530971" cy="533240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53881-457F-30A6-5484-DCC6B4F61A5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335852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8E05D4-4581-7758-93AD-542ED3FE8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726159-39CC-20E7-BD6A-D5CB52B5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BF3057-3E97-3713-8FC8-B13EA9D626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5EE8BF5-FA6A-E66D-2DEC-C1F0D274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6" y="4248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EF9001D-A5E1-A635-FB58-56BEDC85D54A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Arrays</a:t>
            </a:r>
            <a:endParaRPr lang="en-US" dirty="0"/>
          </a:p>
        </p:txBody>
      </p:sp>
      <p:pic>
        <p:nvPicPr>
          <p:cNvPr id="13" name="Picture 1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BAEEDCE4-DA26-95E7-AD25-4E68A1B9D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70" y="1157428"/>
            <a:ext cx="9141603" cy="523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68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8CFD05-8AEB-8026-029F-120A6425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8068" y="1462861"/>
            <a:ext cx="6952832" cy="2220139"/>
          </a:xfrm>
        </p:spPr>
        <p:txBody>
          <a:bodyPr/>
          <a:lstStyle/>
          <a:p>
            <a:r>
              <a:rPr lang="en-US" sz="2600" dirty="0" err="1"/>
              <a:t>Piplup</a:t>
            </a:r>
            <a:r>
              <a:rPr lang="en-US" sz="2600" dirty="0"/>
              <a:t> is confused. Why would you ever use the char array version, it looks much more confusing…</a:t>
            </a:r>
          </a:p>
          <a:p>
            <a:endParaRPr lang="en-US" sz="2600" dirty="0"/>
          </a:p>
          <a:p>
            <a:r>
              <a:rPr lang="en-US" sz="2600" dirty="0"/>
              <a:t>Investigate whether the two are equivalent!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EAE418-678A-D5DB-D41D-D02E7B1F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 array vs char *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BDFC5-C03E-272A-5945-7660168649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pic>
        <p:nvPicPr>
          <p:cNvPr id="2050" name="Picture 2" descr="Confused Piplup by Sitrophe on DeviantArt">
            <a:extLst>
              <a:ext uri="{FF2B5EF4-FFF2-40B4-BE49-F238E27FC236}">
                <a16:creationId xmlns:a16="http://schemas.microsoft.com/office/drawing/2014/main" id="{066497FC-901A-6CA1-0945-6C9F65DD8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16" y="1680711"/>
            <a:ext cx="2861909" cy="431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rectangular object with orange text&#10;&#10;Description automatically generated">
            <a:extLst>
              <a:ext uri="{FF2B5EF4-FFF2-40B4-BE49-F238E27FC236}">
                <a16:creationId xmlns:a16="http://schemas.microsoft.com/office/drawing/2014/main" id="{CF9C7CC6-CF58-6DA0-BF38-90F02431A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33" y="3766385"/>
            <a:ext cx="6940814" cy="16903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61EED8-2CCC-1BF8-5062-A29997B21E35}"/>
              </a:ext>
            </a:extLst>
          </p:cNvPr>
          <p:cNvSpPr txBox="1"/>
          <p:nvPr/>
        </p:nvSpPr>
        <p:spPr>
          <a:xfrm>
            <a:off x="4533900" y="5523520"/>
            <a:ext cx="657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latin typeface="Catamaran" panose="020B0604020202020204"/>
              </a:rPr>
              <a:t>(Try changing letters within each! Feel free to test with cs50’s </a:t>
            </a:r>
            <a:r>
              <a:rPr lang="en-US" sz="2800" i="1" u="sng" dirty="0">
                <a:latin typeface="Catamaran" panose="020B0604020202020204"/>
              </a:rPr>
              <a:t>string</a:t>
            </a:r>
            <a:r>
              <a:rPr lang="en-US" sz="2800" u="sng" dirty="0">
                <a:latin typeface="Catamaran" panose="020B0604020202020204"/>
              </a:rPr>
              <a:t> type too!)</a:t>
            </a:r>
          </a:p>
        </p:txBody>
      </p:sp>
    </p:spTree>
    <p:extLst>
      <p:ext uri="{BB962C8B-B14F-4D97-AF65-F5344CB8AC3E}">
        <p14:creationId xmlns:p14="http://schemas.microsoft.com/office/powerpoint/2010/main" val="318449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DA6A9B-EFC1-C0AB-4156-5EFDEBA3F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1449" y="1462861"/>
            <a:ext cx="4919450" cy="2036119"/>
          </a:xfrm>
        </p:spPr>
        <p:txBody>
          <a:bodyPr/>
          <a:lstStyle/>
          <a:p>
            <a:r>
              <a:rPr lang="en-US" sz="3600" dirty="0"/>
              <a:t>1) What does this do?</a:t>
            </a:r>
          </a:p>
          <a:p>
            <a:endParaRPr lang="en-US" sz="3600" dirty="0"/>
          </a:p>
          <a:p>
            <a:r>
              <a:rPr lang="en-US" sz="3600" dirty="0"/>
              <a:t>2) Why?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316B14-2F61-2F1A-EEC5-EBFF717F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Puzzles from last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87168-CFFC-50E4-9376-51FD0E1E8E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en-US" dirty="0"/>
              <a:t>Puzzles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07FE5E-4F51-50E8-C3F0-9FC201C3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04" y="1526955"/>
            <a:ext cx="5200339" cy="4468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A38EFA-C8F6-8E94-A3FA-828F733B9DF7}"/>
              </a:ext>
            </a:extLst>
          </p:cNvPr>
          <p:cNvSpPr txBox="1"/>
          <p:nvPr/>
        </p:nvSpPr>
        <p:spPr>
          <a:xfrm>
            <a:off x="6446982" y="3680691"/>
            <a:ext cx="49437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Catamaran" panose="020B0604020202020204"/>
                <a:hlinkClick r:id="rId3"/>
              </a:rPr>
              <a:t>C / for loop — </a:t>
            </a:r>
            <a:r>
              <a:rPr lang="en-US" sz="5400" dirty="0" err="1">
                <a:latin typeface="Catamaran" panose="020B0604020202020204"/>
                <a:hlinkClick r:id="rId3"/>
              </a:rPr>
              <a:t>DevDocs</a:t>
            </a:r>
            <a:endParaRPr lang="en-US" sz="5400" dirty="0">
              <a:latin typeface="Catamara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6160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BEC6F-E9E7-6119-C684-A0FF8CEC85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0534" y="1294071"/>
            <a:ext cx="5300503" cy="3436545"/>
          </a:xfrm>
        </p:spPr>
        <p:txBody>
          <a:bodyPr/>
          <a:lstStyle/>
          <a:p>
            <a:r>
              <a:rPr lang="en-US" sz="2400" b="1" dirty="0"/>
              <a:t>In pairs, implement:</a:t>
            </a:r>
            <a:endParaRPr lang="en-US" sz="2400" dirty="0"/>
          </a:p>
          <a:p>
            <a:pPr marL="529162" indent="-342900">
              <a:buFont typeface="Arial" panose="020B0604020202020204" pitchFamily="34" charset="0"/>
              <a:buChar char="•"/>
            </a:pPr>
            <a:r>
              <a:rPr lang="en-US" sz="2400" i="1" dirty="0"/>
              <a:t>cash </a:t>
            </a:r>
            <a:r>
              <a:rPr lang="en-US" sz="2400" dirty="0"/>
              <a:t>with British coins and using an array! (1p, 2p, 5p, 10p, 20p, 50p, £1, £2)</a:t>
            </a:r>
          </a:p>
          <a:p>
            <a:pPr marL="529162" indent="-342900">
              <a:buFont typeface="Arial" panose="020B0604020202020204" pitchFamily="34" charset="0"/>
              <a:buChar char="•"/>
            </a:pPr>
            <a:r>
              <a:rPr lang="en-US" sz="2400" i="1" dirty="0"/>
              <a:t>average</a:t>
            </a:r>
            <a:r>
              <a:rPr lang="en-US" sz="2400" dirty="0"/>
              <a:t>, to find the average rainfall in Boston across the year (assume all months weighted equally, (or don’t)).</a:t>
            </a:r>
            <a:endParaRPr lang="en-US" sz="2400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560619-027F-3501-5DBC-46CDB5661D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en-US" dirty="0"/>
              <a:t>Writing code!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61121F-694D-A8CC-DCE8-0DAF96A787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Practice!</a:t>
            </a:r>
          </a:p>
        </p:txBody>
      </p:sp>
      <p:pic>
        <p:nvPicPr>
          <p:cNvPr id="1030" name="Picture 6" descr="Pokemon Shiny Oshawott - Free Transparent PNG Clipart Images Download">
            <a:extLst>
              <a:ext uri="{FF2B5EF4-FFF2-40B4-BE49-F238E27FC236}">
                <a16:creationId xmlns:a16="http://schemas.microsoft.com/office/drawing/2014/main" id="{D0912EF6-8357-C121-E9B1-881764E82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12" b="94358" l="8929" r="91905">
                        <a14:foregroundMark x1="23810" y1="10841" x2="16548" y2="15929"/>
                        <a14:foregroundMark x1="16548" y1="15929" x2="25714" y2="16150"/>
                        <a14:foregroundMark x1="25714" y1="16150" x2="26905" y2="23894"/>
                        <a14:foregroundMark x1="26905" y1="23894" x2="34524" y2="27434"/>
                        <a14:foregroundMark x1="34524" y1="27434" x2="28571" y2="33518"/>
                        <a14:foregroundMark x1="28571" y1="33518" x2="31548" y2="42035"/>
                        <a14:foregroundMark x1="31548" y1="42035" x2="41310" y2="45465"/>
                        <a14:foregroundMark x1="41310" y1="45465" x2="51905" y2="44027"/>
                        <a14:foregroundMark x1="51905" y1="44027" x2="57024" y2="36615"/>
                        <a14:foregroundMark x1="57024" y1="36615" x2="60000" y2="23673"/>
                        <a14:foregroundMark x1="60000" y1="23673" x2="42857" y2="31748"/>
                        <a14:foregroundMark x1="42857" y1="31748" x2="34405" y2="26549"/>
                        <a14:foregroundMark x1="34405" y1="26549" x2="23810" y2="31195"/>
                        <a14:foregroundMark x1="23810" y1="31195" x2="24405" y2="41593"/>
                        <a14:foregroundMark x1="24405" y1="41593" x2="41071" y2="30863"/>
                        <a14:foregroundMark x1="41071" y1="30863" x2="40119" y2="41150"/>
                        <a14:foregroundMark x1="40119" y1="41150" x2="34524" y2="35509"/>
                        <a14:foregroundMark x1="34524" y1="35509" x2="36905" y2="19137"/>
                        <a14:foregroundMark x1="36905" y1="19137" x2="42381" y2="11394"/>
                        <a14:foregroundMark x1="42381" y1="11394" x2="31071" y2="7743"/>
                        <a14:foregroundMark x1="31071" y1="7743" x2="47024" y2="13274"/>
                        <a14:foregroundMark x1="47024" y1="13274" x2="57976" y2="21681"/>
                        <a14:foregroundMark x1="57976" y1="21681" x2="64524" y2="16593"/>
                        <a14:foregroundMark x1="64524" y1="16593" x2="67262" y2="23451"/>
                        <a14:foregroundMark x1="67262" y1="23451" x2="53810" y2="43031"/>
                        <a14:foregroundMark x1="53810" y1="43031" x2="62738" y2="57633"/>
                        <a14:foregroundMark x1="62738" y1="57633" x2="74881" y2="50221"/>
                        <a14:foregroundMark x1="74881" y1="50221" x2="69286" y2="57522"/>
                        <a14:foregroundMark x1="69286" y1="57522" x2="63690" y2="50996"/>
                        <a14:foregroundMark x1="63690" y1="50996" x2="71905" y2="46018"/>
                        <a14:foregroundMark x1="71905" y1="46018" x2="61786" y2="47235"/>
                        <a14:foregroundMark x1="61786" y1="47235" x2="77976" y2="46792"/>
                        <a14:foregroundMark x1="77976" y1="46792" x2="39405" y2="55642"/>
                        <a14:foregroundMark x1="39405" y1="55642" x2="21190" y2="54093"/>
                        <a14:foregroundMark x1="21190" y1="54093" x2="12619" y2="56748"/>
                        <a14:foregroundMark x1="12619" y1="56748" x2="17976" y2="61836"/>
                        <a14:foregroundMark x1="17976" y1="61836" x2="27500" y2="63274"/>
                        <a14:foregroundMark x1="27500" y1="63274" x2="33214" y2="73562"/>
                        <a14:foregroundMark x1="33214" y1="73562" x2="27857" y2="78540"/>
                        <a14:foregroundMark x1="27857" y1="78540" x2="24881" y2="85730"/>
                        <a14:foregroundMark x1="24881" y1="85730" x2="18095" y2="89270"/>
                        <a14:foregroundMark x1="18095" y1="89270" x2="25785" y2="91404"/>
                        <a14:foregroundMark x1="28008" y1="90437" x2="35833" y2="75996"/>
                        <a14:foregroundMark x1="35833" y1="75996" x2="31310" y2="69358"/>
                        <a14:foregroundMark x1="31310" y1="69358" x2="49881" y2="78208"/>
                        <a14:foregroundMark x1="49881" y1="78208" x2="51429" y2="85066"/>
                        <a14:foregroundMark x1="51429" y1="85066" x2="80833" y2="75332"/>
                        <a14:foregroundMark x1="80833" y1="75332" x2="88929" y2="75553"/>
                        <a14:foregroundMark x1="88929" y1="75553" x2="76667" y2="74889"/>
                        <a14:foregroundMark x1="76667" y1="74889" x2="53810" y2="87389"/>
                        <a14:foregroundMark x1="53810" y1="87389" x2="59524" y2="92588"/>
                        <a14:foregroundMark x1="59524" y1="92588" x2="66667" y2="91150"/>
                        <a14:foregroundMark x1="40238" y1="18473" x2="31190" y2="20907"/>
                        <a14:foregroundMark x1="31190" y1="20907" x2="30476" y2="17478"/>
                        <a14:foregroundMark x1="34881" y1="7412" x2="43690" y2="8075"/>
                        <a14:foregroundMark x1="48571" y1="21128" x2="40476" y2="30531"/>
                        <a14:foregroundMark x1="34643" y1="44690" x2="32619" y2="56969"/>
                        <a14:foregroundMark x1="43929" y1="45133" x2="44405" y2="61283"/>
                        <a14:foregroundMark x1="11786" y1="90819" x2="8929" y2="91372"/>
                        <a14:foregroundMark x1="16310" y1="92920" x2="18810" y2="92920"/>
                        <a14:foregroundMark x1="53571" y1="94469" x2="57024" y2="93252"/>
                        <a14:foregroundMark x1="90952" y1="73451" x2="91905" y2="73673"/>
                        <a14:backgroundMark x1="27381" y1="92146" x2="27738" y2="92146"/>
                        <a14:backgroundMark x1="27976" y1="92035" x2="28095" y2="91704"/>
                        <a14:backgroundMark x1="28810" y1="91261" x2="27619" y2="91814"/>
                        <a14:backgroundMark x1="27619" y1="91593" x2="27262" y2="921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63" y="2300120"/>
            <a:ext cx="3424691" cy="368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ne pound (British coin) - Wikipedia">
            <a:extLst>
              <a:ext uri="{FF2B5EF4-FFF2-40B4-BE49-F238E27FC236}">
                <a16:creationId xmlns:a16="http://schemas.microsoft.com/office/drawing/2014/main" id="{E3A73816-2111-D8AC-1BE8-F639A587D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281" y="4752357"/>
            <a:ext cx="924711" cy="91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ritish Two Pound Coin With Clipping Path Stock Photo - Download Image Now  - Coin, Two Pound Coin, British Currency - iStock">
            <a:extLst>
              <a:ext uri="{FF2B5EF4-FFF2-40B4-BE49-F238E27FC236}">
                <a16:creationId xmlns:a16="http://schemas.microsoft.com/office/drawing/2014/main" id="{222443EE-6F5D-14F7-A2FF-34A2F2D78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160" y="4730617"/>
            <a:ext cx="911524" cy="91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50th Anniversary of Decimal Day 2021 UK 50p BU Coin | The Royal Mint">
            <a:extLst>
              <a:ext uri="{FF2B5EF4-FFF2-40B4-BE49-F238E27FC236}">
                <a16:creationId xmlns:a16="http://schemas.microsoft.com/office/drawing/2014/main" id="{BE85ECE3-A6D0-35BF-BAEF-EE6F2B042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069" y="4687138"/>
            <a:ext cx="996993" cy="99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971-2022 UK GB DECIMAL 1P ONE PENCE PENNY COINS - SELECT DATES FROM LIST |  eBay">
            <a:extLst>
              <a:ext uri="{FF2B5EF4-FFF2-40B4-BE49-F238E27FC236}">
                <a16:creationId xmlns:a16="http://schemas.microsoft.com/office/drawing/2014/main" id="{63A923DD-4040-1AA4-65BE-12D7763A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377" y="4730619"/>
            <a:ext cx="961238" cy="9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657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7283F9-139E-547C-B194-BEE8314EE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066" y="3288333"/>
            <a:ext cx="5750633" cy="1122400"/>
          </a:xfrm>
        </p:spPr>
        <p:txBody>
          <a:bodyPr/>
          <a:lstStyle/>
          <a:p>
            <a:r>
              <a:rPr lang="en-US" dirty="0"/>
              <a:t>Command Line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0767431-05CE-84DA-9B7B-320699542C8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8173014-7BB9-C538-E70C-206CBE658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067" y="4486466"/>
            <a:ext cx="4447600" cy="720533"/>
          </a:xfrm>
        </p:spPr>
        <p:txBody>
          <a:bodyPr/>
          <a:lstStyle/>
          <a:p>
            <a:r>
              <a:rPr lang="en-US" dirty="0"/>
              <a:t>Command lines arguments and some thinking about compilers!</a:t>
            </a:r>
          </a:p>
        </p:txBody>
      </p:sp>
    </p:spTree>
    <p:extLst>
      <p:ext uri="{BB962C8B-B14F-4D97-AF65-F5344CB8AC3E}">
        <p14:creationId xmlns:p14="http://schemas.microsoft.com/office/powerpoint/2010/main" val="2018457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316B14-2F61-2F1A-EEC5-EBFF717F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Puzzles from last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87168-CFFC-50E4-9376-51FD0E1E8E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en-US" dirty="0"/>
              <a:t>Puzzles</a:t>
            </a:r>
          </a:p>
        </p:txBody>
      </p:sp>
      <p:pic>
        <p:nvPicPr>
          <p:cNvPr id="5" name="Picture Placeholder 1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8EB782AC-82A6-5816-BD4B-8F64B6735158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-686" r="-44" b="97"/>
          <a:stretch/>
        </p:blipFill>
        <p:spPr>
          <a:xfrm>
            <a:off x="4580668" y="1952322"/>
            <a:ext cx="6507915" cy="36619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4D21D4E-CF88-3F08-BE22-2968AC604B41}"/>
              </a:ext>
            </a:extLst>
          </p:cNvPr>
          <p:cNvSpPr txBox="1">
            <a:spLocks/>
          </p:cNvSpPr>
          <p:nvPr/>
        </p:nvSpPr>
        <p:spPr>
          <a:xfrm>
            <a:off x="853750" y="1754072"/>
            <a:ext cx="3498980" cy="23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sz="3600" dirty="0"/>
              <a:t>1) What does this do?</a:t>
            </a:r>
          </a:p>
          <a:p>
            <a:endParaRPr lang="en-US" sz="3600" dirty="0"/>
          </a:p>
          <a:p>
            <a:r>
              <a:rPr lang="en-US" sz="3600" dirty="0"/>
              <a:t>2) Why?</a:t>
            </a:r>
          </a:p>
        </p:txBody>
      </p:sp>
    </p:spTree>
    <p:extLst>
      <p:ext uri="{BB962C8B-B14F-4D97-AF65-F5344CB8AC3E}">
        <p14:creationId xmlns:p14="http://schemas.microsoft.com/office/powerpoint/2010/main" val="2350135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A5F9D7-022C-761A-9386-D9619E9119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cs50 section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9E2DF1-9F94-6184-CCA2-63E5A5D2EA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Andrew Holmes, Fall 2023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756D84-3E43-BED2-AFB6-6D6D08029D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Arrays!</a:t>
            </a:r>
          </a:p>
        </p:txBody>
      </p:sp>
    </p:spTree>
    <p:extLst>
      <p:ext uri="{BB962C8B-B14F-4D97-AF65-F5344CB8AC3E}">
        <p14:creationId xmlns:p14="http://schemas.microsoft.com/office/powerpoint/2010/main" val="720068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090EAD-DE76-D600-046D-80FCD429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Today’s plan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C4BC4A6-2030-8EE4-3971-E28BBA10DE6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272228" y="2243800"/>
            <a:ext cx="3450000" cy="703600"/>
          </a:xfrm>
        </p:spPr>
        <p:txBody>
          <a:bodyPr/>
          <a:lstStyle/>
          <a:p>
            <a:r>
              <a:rPr lang="en-US" sz="4000" dirty="0"/>
              <a:t>Design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0EDF345-173B-F114-E94B-367A18B75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2228" y="2924233"/>
            <a:ext cx="2790000" cy="646400"/>
          </a:xfrm>
        </p:spPr>
        <p:txBody>
          <a:bodyPr/>
          <a:lstStyle/>
          <a:p>
            <a:r>
              <a:rPr lang="en-US" sz="2400" dirty="0"/>
              <a:t>Quick clean up from last week.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C6DF738-000B-90A8-C607-A197978E8EBF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7735620" y="2243800"/>
            <a:ext cx="3391133" cy="703600"/>
          </a:xfrm>
        </p:spPr>
        <p:txBody>
          <a:bodyPr/>
          <a:lstStyle/>
          <a:p>
            <a:r>
              <a:rPr lang="en-US" sz="4000" dirty="0"/>
              <a:t>Command Line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ECDC5B8-D09B-A336-2F2F-A6480C8957C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735620" y="2879132"/>
            <a:ext cx="3391130" cy="646400"/>
          </a:xfrm>
        </p:spPr>
        <p:txBody>
          <a:bodyPr/>
          <a:lstStyle/>
          <a:p>
            <a:r>
              <a:rPr lang="en-US" sz="2400" dirty="0" err="1"/>
              <a:t>Argv</a:t>
            </a:r>
            <a:r>
              <a:rPr lang="en-US" sz="2400" dirty="0"/>
              <a:t>, </a:t>
            </a:r>
            <a:r>
              <a:rPr lang="en-US" sz="2400" dirty="0" err="1"/>
              <a:t>argc</a:t>
            </a:r>
            <a:r>
              <a:rPr lang="en-US" sz="2400" dirty="0"/>
              <a:t> and compilers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ED835D1-E1F9-710B-1B23-BEAE1A87414B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272227" y="4295767"/>
            <a:ext cx="3965285" cy="703600"/>
          </a:xfrm>
        </p:spPr>
        <p:txBody>
          <a:bodyPr/>
          <a:lstStyle/>
          <a:p>
            <a:r>
              <a:rPr lang="en-US" sz="4000" dirty="0"/>
              <a:t>Arrays &amp; strings!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E7EB55C-0750-E2DD-8910-220E45EFCDE6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272228" y="4976199"/>
            <a:ext cx="2790000" cy="646400"/>
          </a:xfrm>
        </p:spPr>
        <p:txBody>
          <a:bodyPr/>
          <a:lstStyle/>
          <a:p>
            <a:r>
              <a:rPr lang="en-US" sz="2400" dirty="0"/>
              <a:t>The fun stuff!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DFA6CD3-F4FD-286B-A2A3-B0C23AE107E1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7735621" y="4295767"/>
            <a:ext cx="3050400" cy="703600"/>
          </a:xfrm>
        </p:spPr>
        <p:txBody>
          <a:bodyPr/>
          <a:lstStyle/>
          <a:p>
            <a:r>
              <a:rPr lang="en-US" sz="4000" dirty="0"/>
              <a:t>PSET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7E1004D-50D3-B113-D88F-C233224E2823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7735624" y="4976196"/>
            <a:ext cx="2790000" cy="646400"/>
          </a:xfrm>
        </p:spPr>
        <p:txBody>
          <a:bodyPr/>
          <a:lstStyle/>
          <a:p>
            <a:r>
              <a:rPr lang="en-US" sz="2400" dirty="0"/>
              <a:t>Looking ahead!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1E5D559-C177-C914-F573-CBB708A96FD2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1263175" y="2295134"/>
            <a:ext cx="972000" cy="703600"/>
          </a:xfrm>
        </p:spPr>
        <p:txBody>
          <a:bodyPr/>
          <a:lstStyle/>
          <a:p>
            <a:r>
              <a:rPr lang="en-US" sz="6000" dirty="0"/>
              <a:t>01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7B8D423-E77E-E321-F285-BB8BE8B5477A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1263175" y="4295767"/>
            <a:ext cx="972000" cy="703600"/>
          </a:xfrm>
        </p:spPr>
        <p:txBody>
          <a:bodyPr/>
          <a:lstStyle/>
          <a:p>
            <a:r>
              <a:rPr lang="en-US" sz="6000" dirty="0"/>
              <a:t>02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E00A956-561F-C241-29E2-1413DC72AEA4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6726538" y="2276400"/>
            <a:ext cx="972000" cy="703600"/>
          </a:xfrm>
        </p:spPr>
        <p:txBody>
          <a:bodyPr/>
          <a:lstStyle/>
          <a:p>
            <a:r>
              <a:rPr lang="en-US" sz="6000" dirty="0"/>
              <a:t>03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0EF437A-5C72-4A49-0B66-B13519EF5D85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6726538" y="4295767"/>
            <a:ext cx="972000" cy="703600"/>
          </a:xfrm>
        </p:spPr>
        <p:txBody>
          <a:bodyPr/>
          <a:lstStyle/>
          <a:p>
            <a:r>
              <a:rPr lang="en-US" sz="60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277267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D5ABACC-D752-AC7E-2B84-BC2BC1C65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2E636A79-8DCA-B947-D6E4-0AEF18F356D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B47EEBF0-F3AD-CFE4-0925-AEB78048F9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98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7D54F7B-974A-4C66-A3AC-BBC59DF9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EA6A8BA-00E9-AC83-88C6-7903897810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pic>
        <p:nvPicPr>
          <p:cNvPr id="21" name="Picture 20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C41150B0-C5C4-AE85-BE46-4E026218F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371" y="1676655"/>
            <a:ext cx="8183475" cy="44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77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7D54F7B-974A-4C66-A3AC-BBC59DF9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EA6A8BA-00E9-AC83-88C6-7903897810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A59F1B8-6617-5B26-C6C5-120FF700D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68" y="1462861"/>
            <a:ext cx="7251246" cy="491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16660"/>
      </p:ext>
    </p:extLst>
  </p:cSld>
  <p:clrMapOvr>
    <a:masterClrMapping/>
  </p:clrMapOvr>
</p:sld>
</file>

<file path=ppt/theme/theme1.xml><?xml version="1.0" encoding="utf-8"?>
<a:theme xmlns:a="http://schemas.openxmlformats.org/drawingml/2006/main" name="cs50_fall_23_v2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50_fall_23_v2" id="{2E75732A-DE01-4279-83EC-317D417A3A72}" vid="{8DB79304-14D4-447E-A0FC-96F350006A7E}"/>
    </a:ext>
  </a:extLst>
</a:theme>
</file>

<file path=ppt/theme/theme2.xml><?xml version="1.0" encoding="utf-8"?>
<a:theme xmlns:a="http://schemas.openxmlformats.org/drawingml/2006/main" name="Blue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cs50_fall_23_v2</Template>
  <TotalTime>2905</TotalTime>
  <Words>562</Words>
  <Application>Microsoft Office PowerPoint</Application>
  <PresentationFormat>Widescreen</PresentationFormat>
  <Paragraphs>141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Catamaran</vt:lpstr>
      <vt:lpstr>Cormorant Garamond</vt:lpstr>
      <vt:lpstr>Proxima Nova</vt:lpstr>
      <vt:lpstr>Arial</vt:lpstr>
      <vt:lpstr>Calibri</vt:lpstr>
      <vt:lpstr>Consolas</vt:lpstr>
      <vt:lpstr>Cormorant Garamond Medium</vt:lpstr>
      <vt:lpstr>Roboto Condensed Light</vt:lpstr>
      <vt:lpstr>cs50_fall_23_v2</vt:lpstr>
      <vt:lpstr>Blue Slides</vt:lpstr>
      <vt:lpstr>Questions before we start!</vt:lpstr>
      <vt:lpstr>PowerPoint Presentation</vt:lpstr>
      <vt:lpstr>Puzzles from last time</vt:lpstr>
      <vt:lpstr>Puzzles from last time</vt:lpstr>
      <vt:lpstr>PowerPoint Presentation</vt:lpstr>
      <vt:lpstr>Today’s plan</vt:lpstr>
      <vt:lpstr>Design</vt:lpstr>
      <vt:lpstr>Functions</vt:lpstr>
      <vt:lpstr>Functions</vt:lpstr>
      <vt:lpstr>Functions</vt:lpstr>
      <vt:lpstr>Functions – design thoughts</vt:lpstr>
      <vt:lpstr>Grading</vt:lpstr>
      <vt:lpstr>Design tips</vt:lpstr>
      <vt:lpstr>Design idea: reducing overkill ‘else’/extra indentation</vt:lpstr>
      <vt:lpstr>Design idea: choosing good conditions for readability</vt:lpstr>
      <vt:lpstr>Design idea: magic numbers</vt:lpstr>
      <vt:lpstr>Design idea: magic numbers</vt:lpstr>
      <vt:lpstr>Arrays</vt:lpstr>
      <vt:lpstr>Arrays</vt:lpstr>
      <vt:lpstr>Arrays - declaration</vt:lpstr>
      <vt:lpstr>Arrays - declaration</vt:lpstr>
      <vt:lpstr>Arrays - iteration</vt:lpstr>
      <vt:lpstr>Strings – behind the hood</vt:lpstr>
      <vt:lpstr>Chars – behind the hood?!</vt:lpstr>
      <vt:lpstr>Chars – behind the hood?!</vt:lpstr>
      <vt:lpstr>ASCII!</vt:lpstr>
      <vt:lpstr>Chars vs ints (0-127)</vt:lpstr>
      <vt:lpstr>Strings</vt:lpstr>
      <vt:lpstr>char array vs char *</vt:lpstr>
      <vt:lpstr>PowerPoint Presentation</vt:lpstr>
      <vt:lpstr>Command 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Holmes</dc:creator>
  <cp:lastModifiedBy>Andrew Holmes</cp:lastModifiedBy>
  <cp:revision>126</cp:revision>
  <dcterms:created xsi:type="dcterms:W3CDTF">2023-09-16T23:56:11Z</dcterms:created>
  <dcterms:modified xsi:type="dcterms:W3CDTF">2023-09-19T06:10:09Z</dcterms:modified>
</cp:coreProperties>
</file>